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SemiBold"/>
      <p:regular r:id="rId15"/>
      <p:bold r:id="rId16"/>
      <p:italic r:id="rId17"/>
      <p:boldItalic r:id="rId18"/>
    </p:embeddedFont>
    <p:embeddedFont>
      <p:font typeface="Plus Jakarta Sans"/>
      <p:regular r:id="rId19"/>
      <p:bold r:id="rId20"/>
      <p:italic r:id="rId21"/>
      <p:boldItalic r:id="rId22"/>
    </p:embeddedFont>
    <p:embeddedFont>
      <p:font typeface="Inter"/>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A2F12AC-9EE4-42A2-A4BB-3C41F29CABA9}">
  <a:tblStyle styleId="{2A2F12AC-9EE4-42A2-A4BB-3C41F29CABA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PlusJakartaSansMedium-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InterSemiBold-regular.fntdata"/><Relationship Id="rId14" Type="http://schemas.openxmlformats.org/officeDocument/2006/relationships/font" Target="fonts/Halant-bold.fntdata"/><Relationship Id="rId17" Type="http://schemas.openxmlformats.org/officeDocument/2006/relationships/font" Target="fonts/InterSemiBold-italic.fntdata"/><Relationship Id="rId16" Type="http://schemas.openxmlformats.org/officeDocument/2006/relationships/font" Target="fonts/InterSemiBold-bold.fntdata"/><Relationship Id="rId19" Type="http://schemas.openxmlformats.org/officeDocument/2006/relationships/font" Target="fonts/PlusJakartaSans-regular.fntdata"/><Relationship Id="rId18" Type="http://schemas.openxmlformats.org/officeDocument/2006/relationships/font" Target="fonts/InterSemiBold-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97e4f8870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97e4f887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880804835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880804835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3697e4f8870_0_55: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3697e4f8870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5880804835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5880804835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697e4f8870_0_17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697e4f8870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hyperlink" Target="https://legacy.calacademy.org/human-odyssey/map/" TargetMode="External"/><Relationship Id="rId5"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1.png"/><Relationship Id="rId5"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1.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1.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Causation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Early Human Migration Interactive Map</a:t>
            </a:r>
            <a:endParaRPr sz="18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02" name="Google Shape;102;p25"/>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357175" y="1113475"/>
            <a:ext cx="7087200" cy="797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Using this </a:t>
            </a:r>
            <a:r>
              <a:rPr lang="en" sz="1100" u="sng">
                <a:solidFill>
                  <a:schemeClr val="hlink"/>
                </a:solidFill>
                <a:latin typeface="Halant"/>
                <a:ea typeface="Halant"/>
                <a:cs typeface="Halant"/>
                <a:sym typeface="Halant"/>
                <a:hlinkClick r:id="rId4"/>
              </a:rPr>
              <a:t>site</a:t>
            </a:r>
            <a:r>
              <a:rPr lang="en" sz="1100">
                <a:solidFill>
                  <a:schemeClr val="dk1"/>
                </a:solidFill>
                <a:latin typeface="Halant"/>
                <a:ea typeface="Halant"/>
                <a:cs typeface="Halant"/>
                <a:sym typeface="Halant"/>
              </a:rPr>
              <a:t>, engage with the interactive human migration map. Use the timeline bar at the bottom of the map to move forward through the time periods. Click on the various colored dots (Archaeological Sites, Climate Conditions, Human Encounters) to learn more about the causes of migration. Learn more about particular developments by clicking on the images when they appear. Answer the questions below.</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100">
              <a:solidFill>
                <a:schemeClr val="dk1"/>
              </a:solidFill>
              <a:latin typeface="Halant"/>
              <a:ea typeface="Halant"/>
              <a:cs typeface="Halant"/>
              <a:sym typeface="Halant"/>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Origins &amp; Destinations</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At what time do the first migration paths leave Africa?</a:t>
            </a:r>
            <a:br>
              <a:rPr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Which regions did early humans settle next?</a:t>
            </a:r>
            <a:br>
              <a:rPr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Climate &amp; Geography</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How did changing climate and geography affect human survival and migration paths? Cite particular time periods.</a:t>
            </a:r>
            <a:endParaRPr sz="1100">
              <a:solidFill>
                <a:schemeClr val="dk1"/>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22860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Evidence Behind the Map</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Select one migration path and list what supports its existence (e.g., fossils, tools, DNA).</a:t>
            </a:r>
            <a:br>
              <a:rPr lang="en" sz="1100">
                <a:solidFill>
                  <a:schemeClr val="dk1"/>
                </a:solidFill>
                <a:latin typeface="Inter"/>
                <a:ea typeface="Inter"/>
                <a:cs typeface="Inter"/>
                <a:sym typeface="Inter"/>
              </a:rPr>
            </a:b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Inferences</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human adaptations might have helped them survive new climates or environments?</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br>
              <a:rPr lang="en" sz="1100">
                <a:solidFill>
                  <a:schemeClr val="dk1"/>
                </a:solidFill>
                <a:latin typeface="Inter"/>
                <a:ea typeface="Inter"/>
                <a:cs typeface="Inter"/>
                <a:sym typeface="Inter"/>
              </a:rPr>
            </a:b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Thinking Critically</a:t>
            </a:r>
            <a:endParaRPr b="1"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questions come up when you see gaps or sudden changes in migration patterns?</a:t>
            </a:r>
            <a:endParaRPr sz="1100">
              <a:solidFill>
                <a:schemeClr val="dk1"/>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0" lvl="0" marL="9144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b="1" lang="en" sz="1100">
                <a:solidFill>
                  <a:schemeClr val="dk1"/>
                </a:solidFill>
                <a:latin typeface="Inter"/>
                <a:ea typeface="Inter"/>
                <a:cs typeface="Inter"/>
                <a:sym typeface="Inter"/>
              </a:rPr>
              <a:t>Reflection</a:t>
            </a:r>
            <a:endParaRPr b="1" sz="1100">
              <a:solidFill>
                <a:schemeClr val="dk1"/>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surprised you about early human migration?</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298450" lvl="1" marL="914400" rtl="0" algn="l">
              <a:lnSpc>
                <a:spcPct val="100000"/>
              </a:lnSpc>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What would you like to explore further to talk about with the class?</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b="1" sz="1100">
              <a:solidFill>
                <a:srgbClr val="E95C3D"/>
              </a:solidFill>
              <a:latin typeface="Inter"/>
              <a:ea typeface="Inter"/>
              <a:cs typeface="Inter"/>
              <a:sym typeface="Inter"/>
            </a:endParaRPr>
          </a:p>
        </p:txBody>
      </p:sp>
      <p:pic>
        <p:nvPicPr>
          <p:cNvPr id="104" name="Google Shape;104;p25"/>
          <p:cNvPicPr preferRelativeResize="0"/>
          <p:nvPr/>
        </p:nvPicPr>
        <p:blipFill>
          <a:blip r:embed="rId5">
            <a:alphaModFix/>
          </a:blip>
          <a:stretch>
            <a:fillRect/>
          </a:stretch>
        </p:blipFill>
        <p:spPr>
          <a:xfrm>
            <a:off x="216272" y="154797"/>
            <a:ext cx="1041739" cy="431978"/>
          </a:xfrm>
          <a:prstGeom prst="rect">
            <a:avLst/>
          </a:prstGeom>
          <a:noFill/>
          <a:ln>
            <a:noFill/>
          </a:ln>
        </p:spPr>
      </p:pic>
      <p:sp>
        <p:nvSpPr>
          <p:cNvPr id="105" name="Google Shape;105;p25"/>
          <p:cNvSpPr txBox="1"/>
          <p:nvPr/>
        </p:nvSpPr>
        <p:spPr>
          <a:xfrm>
            <a:off x="349644" y="7246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a:t>
            </a:r>
            <a:endParaRPr sz="1700">
              <a:solidFill>
                <a:schemeClr val="dk1"/>
              </a:solidFill>
              <a:latin typeface="Halant"/>
              <a:ea typeface="Halant"/>
              <a:cs typeface="Halant"/>
              <a:sym typeface="Halant"/>
            </a:endParaRPr>
          </a:p>
        </p:txBody>
      </p:sp>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2" name="Google Shape;112;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15" name="Google Shape;115;p26"/>
          <p:cNvSpPr txBox="1"/>
          <p:nvPr/>
        </p:nvSpPr>
        <p:spPr>
          <a:xfrm>
            <a:off x="469050" y="2365375"/>
            <a:ext cx="1839900" cy="919800"/>
          </a:xfrm>
          <a:prstGeom prst="rect">
            <a:avLst/>
          </a:prstGeom>
          <a:noFill/>
          <a:ln cap="flat" cmpd="sng" w="19050">
            <a:solidFill>
              <a:srgbClr val="6484F3"/>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Trustworthy claims are always backed by evidence.</a:t>
            </a:r>
            <a:endParaRPr sz="1300">
              <a:latin typeface="Inter"/>
              <a:ea typeface="Inter"/>
              <a:cs typeface="Inter"/>
              <a:sym typeface="Inter"/>
            </a:endParaRPr>
          </a:p>
        </p:txBody>
      </p:sp>
      <p:sp>
        <p:nvSpPr>
          <p:cNvPr id="116" name="Google Shape;116;p26"/>
          <p:cNvSpPr txBox="1"/>
          <p:nvPr/>
        </p:nvSpPr>
        <p:spPr>
          <a:xfrm>
            <a:off x="2764900" y="2365375"/>
            <a:ext cx="4538700" cy="9198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The first job of a scholar when encountering a claim should be to find the evidence to support it. Similarly, when scholars make claims, they must support it with evidence.</a:t>
            </a:r>
            <a:endParaRPr sz="1200">
              <a:latin typeface="Inter"/>
              <a:ea typeface="Inter"/>
              <a:cs typeface="Inter"/>
              <a:sym typeface="Inter"/>
            </a:endParaRPr>
          </a:p>
        </p:txBody>
      </p:sp>
      <p:pic>
        <p:nvPicPr>
          <p:cNvPr id="117" name="Google Shape;117;p26"/>
          <p:cNvPicPr preferRelativeResize="0"/>
          <p:nvPr/>
        </p:nvPicPr>
        <p:blipFill>
          <a:blip r:embed="rId5">
            <a:alphaModFix/>
          </a:blip>
          <a:stretch>
            <a:fillRect/>
          </a:stretch>
        </p:blipFill>
        <p:spPr>
          <a:xfrm>
            <a:off x="465825" y="1137964"/>
            <a:ext cx="1041725" cy="1041725"/>
          </a:xfrm>
          <a:prstGeom prst="rect">
            <a:avLst/>
          </a:prstGeom>
          <a:noFill/>
          <a:ln>
            <a:noFill/>
          </a:ln>
        </p:spPr>
      </p:pic>
      <p:graphicFrame>
        <p:nvGraphicFramePr>
          <p:cNvPr id="118" name="Google Shape;118;p26"/>
          <p:cNvGraphicFramePr/>
          <p:nvPr/>
        </p:nvGraphicFramePr>
        <p:xfrm>
          <a:off x="469050" y="3867763"/>
          <a:ext cx="3000000" cy="3000000"/>
        </p:xfrm>
        <a:graphic>
          <a:graphicData uri="http://schemas.openxmlformats.org/drawingml/2006/table">
            <a:tbl>
              <a:tblPr>
                <a:noFill/>
                <a:tableStyleId>{2A2F12AC-9EE4-42A2-A4BB-3C41F29CABA9}</a:tableStyleId>
              </a:tblPr>
              <a:tblGrid>
                <a:gridCol w="3417150"/>
                <a:gridCol w="3417150"/>
              </a:tblGrid>
              <a:tr h="430075">
                <a:tc gridSpan="2">
                  <a:txBody>
                    <a:bodyPr/>
                    <a:lstStyle/>
                    <a:p>
                      <a:pPr indent="0" lvl="0" marL="0" rtl="0" algn="ctr">
                        <a:spcBef>
                          <a:spcPts val="0"/>
                        </a:spcBef>
                        <a:spcAft>
                          <a:spcPts val="0"/>
                        </a:spcAft>
                        <a:buNone/>
                      </a:pPr>
                      <a:r>
                        <a:rPr lang="en" sz="1300">
                          <a:latin typeface="Inter"/>
                          <a:ea typeface="Inter"/>
                          <a:cs typeface="Inter"/>
                          <a:sym typeface="Inter"/>
                        </a:rPr>
                        <a:t>Not all evidence is created equal. We must corroborate it and assess its credibility.</a:t>
                      </a:r>
                      <a:endParaRPr sz="1300">
                        <a:latin typeface="Inter"/>
                        <a:ea typeface="Inter"/>
                        <a:cs typeface="Inter"/>
                        <a:sym typeface="Inter"/>
                      </a:endParaRPr>
                    </a:p>
                  </a:txBody>
                  <a:tcPr marT="109725" marB="109725" marR="109725" marL="109725"/>
                </a:tc>
                <a:tc hMerge="1"/>
              </a:tr>
              <a:tr h="325800">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Corroboration</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solidFill>
                            <a:schemeClr val="dk1"/>
                          </a:solidFill>
                          <a:latin typeface="Inter"/>
                          <a:ea typeface="Inter"/>
                          <a:cs typeface="Inter"/>
                          <a:sym typeface="Inter"/>
                        </a:rPr>
                        <a:t>Assessing credibility</a:t>
                      </a:r>
                      <a:endParaRPr b="1">
                        <a:latin typeface="Inter"/>
                        <a:ea typeface="Inter"/>
                        <a:cs typeface="Inter"/>
                        <a:sym typeface="Inter"/>
                      </a:endParaRPr>
                    </a:p>
                  </a:txBody>
                  <a:tcPr marT="91425" marB="91425" marR="91425" marL="91425"/>
                </a:tc>
              </a:tr>
              <a:tr h="960800">
                <a:tc>
                  <a:txBody>
                    <a:bodyPr/>
                    <a:lstStyle/>
                    <a:p>
                      <a:pPr indent="-292100" lvl="0" marL="457200" rtl="0" algn="l">
                        <a:spcBef>
                          <a:spcPts val="0"/>
                        </a:spcBef>
                        <a:spcAft>
                          <a:spcPts val="0"/>
                        </a:spcAft>
                        <a:buSzPts val="1000"/>
                        <a:buFont typeface="Inter"/>
                        <a:buChar char="●"/>
                      </a:pPr>
                      <a:r>
                        <a:rPr lang="en" sz="1000">
                          <a:latin typeface="Inter"/>
                          <a:ea typeface="Inter"/>
                          <a:cs typeface="Inter"/>
                          <a:sym typeface="Inter"/>
                        </a:rPr>
                        <a:t>Is this evidence affirmed or challenged by other pieces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one piece of evidence help better interpret another piece of evidence?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similarities and differences are there between sources?</a:t>
                      </a:r>
                      <a:endParaRPr sz="1000">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Does the author have the credentials or experience to be trusted?</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can we know if the source is authentic?</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 have other experts or trusted individuals viewed this evidence?</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19" name="Google Shape;119;p26"/>
          <p:cNvSpPr/>
          <p:nvPr/>
        </p:nvSpPr>
        <p:spPr>
          <a:xfrm rot="-5400000">
            <a:off x="4045000" y="1106275"/>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0" name="Google Shape;120;p26"/>
          <p:cNvSpPr txBox="1"/>
          <p:nvPr/>
        </p:nvSpPr>
        <p:spPr>
          <a:xfrm>
            <a:off x="1797100" y="1138024"/>
            <a:ext cx="5506500" cy="1041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identifying the evidence related to a claim, assessing its validity, and corroborating it by comparing multiple sources' interpretations of events, developments, or processes.</a:t>
            </a:r>
            <a:endParaRPr>
              <a:solidFill>
                <a:srgbClr val="000000"/>
              </a:solidFill>
              <a:latin typeface="Plus Jakarta Sans"/>
              <a:ea typeface="Plus Jakarta Sans"/>
              <a:cs typeface="Plus Jakarta Sans"/>
              <a:sym typeface="Plus Jakarta Sans"/>
            </a:endParaRPr>
          </a:p>
        </p:txBody>
      </p:sp>
      <p:graphicFrame>
        <p:nvGraphicFramePr>
          <p:cNvPr id="121" name="Google Shape;121;p26"/>
          <p:cNvGraphicFramePr/>
          <p:nvPr/>
        </p:nvGraphicFramePr>
        <p:xfrm>
          <a:off x="417600" y="7098583"/>
          <a:ext cx="3000000" cy="3000000"/>
        </p:xfrm>
        <a:graphic>
          <a:graphicData uri="http://schemas.openxmlformats.org/drawingml/2006/table">
            <a:tbl>
              <a:tblPr>
                <a:noFill/>
                <a:tableStyleId>{2A2F12AC-9EE4-42A2-A4BB-3C41F29CABA9}</a:tableStyleId>
              </a:tblPr>
              <a:tblGrid>
                <a:gridCol w="3553725"/>
                <a:gridCol w="3383475"/>
              </a:tblGrid>
              <a:tr h="479675">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Write down a word or phrase that describes you well: _______________________. What evidence might people find to prove that description true?</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What happens when sources either don't use evidence or use weak evidence when making a historical claim? Why would that matter?</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90275">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2" name="Google Shape;122;p26"/>
          <p:cNvSpPr txBox="1"/>
          <p:nvPr/>
        </p:nvSpPr>
        <p:spPr>
          <a:xfrm>
            <a:off x="417600" y="654518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23" name="Google Shape;123;p26"/>
          <p:cNvSpPr txBox="1"/>
          <p:nvPr/>
        </p:nvSpPr>
        <p:spPr>
          <a:xfrm>
            <a:off x="2487150" y="6104413"/>
            <a:ext cx="4816200" cy="6810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evaluate evidence, we ensure that the history we study is described accurately, even if it challenges our own thinking.</a:t>
            </a:r>
            <a:endParaRPr sz="1200">
              <a:latin typeface="Plus Jakarta Sans"/>
              <a:ea typeface="Plus Jakarta Sans"/>
              <a:cs typeface="Plus Jakarta Sans"/>
              <a:sym typeface="Plus Jakarta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7" name="Shape 127"/>
        <p:cNvGrpSpPr/>
        <p:nvPr/>
      </p:nvGrpSpPr>
      <p:grpSpPr>
        <a:xfrm>
          <a:off x="0" y="0"/>
          <a:ext cx="0" cy="0"/>
          <a:chOff x="0" y="0"/>
          <a:chExt cx="0" cy="0"/>
        </a:xfrm>
      </p:grpSpPr>
      <p:sp>
        <p:nvSpPr>
          <p:cNvPr id="128" name="Google Shape;128;p27"/>
          <p:cNvSpPr txBox="1"/>
          <p:nvPr/>
        </p:nvSpPr>
        <p:spPr>
          <a:xfrm>
            <a:off x="50" y="-9800"/>
            <a:ext cx="7772400" cy="734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Plus Jakarta Sans"/>
                <a:ea typeface="Plus Jakarta Sans"/>
                <a:cs typeface="Plus Jakarta Sans"/>
                <a:sym typeface="Plus Jakarta Sans"/>
              </a:rPr>
              <a:t>“Climate Swings Drove Early Humans Out of Africa”</a:t>
            </a:r>
            <a:endParaRPr sz="1700">
              <a:solidFill>
                <a:schemeClr val="dk1"/>
              </a:solidFill>
              <a:latin typeface="Plus Jakarta Sans"/>
              <a:ea typeface="Plus Jakarta Sans"/>
              <a:cs typeface="Plus Jakarta Sans"/>
              <a:sym typeface="Plus Jakarta Sans"/>
            </a:endParaRPr>
          </a:p>
        </p:txBody>
      </p:sp>
      <p:sp>
        <p:nvSpPr>
          <p:cNvPr id="129" name="Google Shape;129;p27"/>
          <p:cNvSpPr txBox="1"/>
          <p:nvPr/>
        </p:nvSpPr>
        <p:spPr>
          <a:xfrm>
            <a:off x="460300" y="774538"/>
            <a:ext cx="6858000" cy="128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While reading the secondary source, use t</a:t>
            </a:r>
            <a:r>
              <a:rPr lang="en" sz="1200">
                <a:latin typeface="Inter"/>
                <a:ea typeface="Inter"/>
                <a:cs typeface="Inter"/>
                <a:sym typeface="Inter"/>
              </a:rPr>
              <a:t>wo </a:t>
            </a:r>
            <a:r>
              <a:rPr lang="en" sz="1200">
                <a:solidFill>
                  <a:srgbClr val="000000"/>
                </a:solidFill>
                <a:latin typeface="Inter"/>
                <a:ea typeface="Inter"/>
                <a:cs typeface="Inter"/>
                <a:sym typeface="Inter"/>
              </a:rPr>
              <a:t>highlighters to </a:t>
            </a:r>
            <a:r>
              <a:rPr lang="en" sz="1200">
                <a:latin typeface="Inter"/>
                <a:ea typeface="Inter"/>
                <a:cs typeface="Inter"/>
                <a:sym typeface="Inter"/>
              </a:rPr>
              <a:t>annotate for the following questions:</a:t>
            </a:r>
            <a:endParaRPr sz="1200">
              <a:latin typeface="Inter"/>
              <a:ea typeface="Inter"/>
              <a:cs typeface="Inter"/>
              <a:sym typeface="Inter"/>
            </a:endParaRPr>
          </a:p>
          <a:p>
            <a:pPr indent="0" lvl="0" marL="0" rtl="0" algn="l">
              <a:spcBef>
                <a:spcPts val="0"/>
              </a:spcBef>
              <a:spcAft>
                <a:spcPts val="0"/>
              </a:spcAft>
              <a:buNone/>
            </a:pPr>
            <a:r>
              <a:t/>
            </a:r>
            <a:endParaRPr sz="6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 </a:t>
            </a:r>
            <a:r>
              <a:rPr lang="en" sz="1200">
                <a:latin typeface="Inter"/>
                <a:ea typeface="Inter"/>
                <a:cs typeface="Inter"/>
                <a:sym typeface="Inter"/>
              </a:rPr>
              <a:t>Why did early humans migrate out of Africa?</a:t>
            </a:r>
            <a:endParaRPr sz="1200">
              <a:solidFill>
                <a:srgbClr val="000000"/>
              </a:solidFill>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	: </a:t>
            </a:r>
            <a:r>
              <a:rPr lang="en" sz="1200">
                <a:solidFill>
                  <a:schemeClr val="dk1"/>
                </a:solidFill>
                <a:latin typeface="Inter"/>
                <a:ea typeface="Inter"/>
                <a:cs typeface="Inter"/>
                <a:sym typeface="Inter"/>
              </a:rPr>
              <a:t>What evidence supports migration theories?</a:t>
            </a:r>
            <a:endParaRPr sz="1200">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p:txBody>
      </p:sp>
      <p:sp>
        <p:nvSpPr>
          <p:cNvPr id="130" name="Google Shape;130;p27"/>
          <p:cNvSpPr/>
          <p:nvPr/>
        </p:nvSpPr>
        <p:spPr>
          <a:xfrm>
            <a:off x="457200" y="1289150"/>
            <a:ext cx="431100" cy="1779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1" name="Google Shape;131;p27"/>
          <p:cNvSpPr/>
          <p:nvPr/>
        </p:nvSpPr>
        <p:spPr>
          <a:xfrm>
            <a:off x="457200" y="1534413"/>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2" name="Google Shape;132;p27"/>
          <p:cNvSpPr txBox="1"/>
          <p:nvPr/>
        </p:nvSpPr>
        <p:spPr>
          <a:xfrm>
            <a:off x="395250" y="2339113"/>
            <a:ext cx="6981900" cy="6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33" name="Google Shape;133;p27"/>
          <p:cNvSpPr txBox="1"/>
          <p:nvPr/>
        </p:nvSpPr>
        <p:spPr>
          <a:xfrm>
            <a:off x="469041" y="8867405"/>
            <a:ext cx="6834300" cy="438000"/>
          </a:xfrm>
          <a:prstGeom prst="rect">
            <a:avLst/>
          </a:prstGeom>
          <a:noFill/>
          <a:ln cap="flat" cmpd="sng" w="9525">
            <a:solidFill>
              <a:srgbClr val="38E0A4"/>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latin typeface="Inter SemiBold"/>
                <a:ea typeface="Inter SemiBold"/>
                <a:cs typeface="Inter SemiBold"/>
                <a:sym typeface="Inter SemiBold"/>
              </a:rPr>
              <a:t>Source:</a:t>
            </a:r>
            <a:r>
              <a:rPr lang="en" sz="1100">
                <a:latin typeface="Inter"/>
                <a:ea typeface="Inter"/>
                <a:cs typeface="Inter"/>
                <a:sym typeface="Inter"/>
              </a:rPr>
              <a:t> Amanda </a:t>
            </a:r>
            <a:r>
              <a:rPr lang="en" sz="1100">
                <a:solidFill>
                  <a:schemeClr val="dk1"/>
                </a:solidFill>
                <a:latin typeface="Inter"/>
                <a:ea typeface="Inter"/>
                <a:cs typeface="Inter"/>
                <a:sym typeface="Inter"/>
              </a:rPr>
              <a:t>Mascarelli, "Climate Drove Early Humans Out of Africa." </a:t>
            </a:r>
            <a:r>
              <a:rPr i="1" lang="en" sz="1100">
                <a:solidFill>
                  <a:schemeClr val="dk1"/>
                </a:solidFill>
                <a:latin typeface="Inter"/>
                <a:ea typeface="Inter"/>
                <a:cs typeface="Inter"/>
                <a:sym typeface="Inter"/>
              </a:rPr>
              <a:t>SAPIENS</a:t>
            </a:r>
            <a:r>
              <a:rPr lang="en" sz="1100">
                <a:solidFill>
                  <a:schemeClr val="dk1"/>
                </a:solidFill>
                <a:latin typeface="Inter"/>
                <a:ea typeface="Inter"/>
                <a:cs typeface="Inter"/>
                <a:sym typeface="Inter"/>
              </a:rPr>
              <a:t>, July 11, 2018.</a:t>
            </a:r>
            <a:endParaRPr sz="1100">
              <a:latin typeface="Inter"/>
              <a:ea typeface="Inter"/>
              <a:cs typeface="Inter"/>
              <a:sym typeface="Inter"/>
            </a:endParaRPr>
          </a:p>
        </p:txBody>
      </p:sp>
      <p:sp>
        <p:nvSpPr>
          <p:cNvPr id="134" name="Google Shape;134;p27"/>
          <p:cNvSpPr txBox="1"/>
          <p:nvPr/>
        </p:nvSpPr>
        <p:spPr>
          <a:xfrm>
            <a:off x="322200" y="1764625"/>
            <a:ext cx="7128000" cy="7234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latin typeface="Inter"/>
                <a:ea typeface="Inter"/>
                <a:cs typeface="Inter"/>
                <a:sym typeface="Inter"/>
              </a:rPr>
              <a:t>The textbook narrative of human history tells us that between 70,000 and 60,000 years ago our earliest modern human ancestors traveled out of Africa on a journey that led them to nearby continents. But the factors that drove this mass exodus—as well as when it occurred and whether there was more than one big migration event—have long been points of spirited debate and contention. In a study published today in Nature, researchers report that dramatic climate fluctuations created favorable environmental conditions that triggered periodic waves of human migration out of Africa every 20,000 years or so, beginning just over 100,000 years ago. “What we cannot support is that there must have been a major single exit event from 70,000 to 60,000 years ago, which has become more or less the standard scenario for out of Africa,” says Axel Timmermann, a climate scientist based at the University of Hawaii at Manoa and lead author of the study. “Our results reveal that human migration out of Africa and across the Sinai Peninsula and the Red Sea near Bab-el-Mandeb was not a single event as is often suggested but that it occurred in waves, and every 20,000 years or so Earth’s axis wobble caused shifts in climate and vegetation in tropical and subtropical regions,” asserts Timmermann. Such shifts then opened up green corridors between Africa and the eastern Mediterranean and between Africa and the Arabian Peninsula, thus enabling Homo sapiens to leave northeastern Africa and to embark on their grand journey into Asia, Europe, Australia, and eventually to the Americas.” The study finds that humans traveled out of Africa in four waves across the Arabian Peninsula and the Levant region (the eastern Mediterranean). These waves occurred from 106,000 to 94,000 years ago, 89,000 to 73,000 years ago, 59,000 to 47,000 years ago, and 45,000 to 29,000 years ago—results that align well with a growing body of archaeological and fossil data. The wave that occurred approximately 50,000 years ago is likely the one that led to the population of the rest of the world. The new research also shows that Homo sapiens arrived simultaneously in southern China and Europe some 90,000 to 80,000 years ago.</a:t>
            </a:r>
            <a:endParaRPr sz="1100">
              <a:latin typeface="Inter"/>
              <a:ea typeface="Inter"/>
              <a:cs typeface="Inter"/>
              <a:sym typeface="Inter"/>
            </a:endParaRPr>
          </a:p>
          <a:p>
            <a:pPr indent="0" lvl="0" marL="0" rtl="0" algn="l">
              <a:spcBef>
                <a:spcPts val="0"/>
              </a:spcBef>
              <a:spcAft>
                <a:spcPts val="0"/>
              </a:spcAft>
              <a:buNone/>
            </a:pPr>
            <a:r>
              <a:t/>
            </a:r>
            <a:endParaRPr sz="7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Cold, arid conditions during the first half of the last ice age (110,000 to 60,000 years ago) were punctuated every 20,000 years by warm summers in the Northern Hemisphere. These climate shifts, triggered by the wobble of Earth’s axis, created green corridors between Africa and Eurasia that set the stage for migratory waves of Homo sapiens. With the growth of lush grasses and shrubs, the expansion of animals and early humans out of Africa became possible. “If you imagine savannah biomes, they’re perfect for herbivores such as cattle, oryx, and other four-hooved animals,” explains Petraglia. “They migrate in those situations and eat off the grasslands, and then of course you have standing fresh water and aquatic resources in freshwater lakes.” In contrast, periods of low temperatures and extreme drought would have made human travel far less likely. Paleoclimatic models are in wide agreement that 60,000 to 70,000 years ago—an era that is often thought to be the main timeframe for modern human dispersal out of Africa—was one of the most extended drought periods in northern Africa, Saudi Arabia, and the eastern Mediterranean in the last 125,000 years, says Timmermann. “Walking into the Arabian Peninsula around 60,000 to 70,000 years ago,” he remarks, “would have been a bad choice.” Yet, Timmermann notes, just 10,000 years earlier (roughly 80,000 years ago) would have made for “wonderful conditions” for migration into Saudi Arabia and the eastern Mediterranean region.The team’s model suggests a more fluid exchange between Africa and nearby continents rather than a one-way exodus out of Africa. “Chasing prey through the green savannah in northeastern Africa, Sinai, the eastern Mediterranean, and the Arabian Peninsula, early Homo sapiens would not even have recognized the difference between Africa and Eurasia,” Timmermann says. “These migration corridors work in two directions.”</a:t>
            </a:r>
            <a:endParaRPr sz="1100">
              <a:latin typeface="Inter"/>
              <a:ea typeface="Inter"/>
              <a:cs typeface="Inter"/>
              <a:sym typeface="Inter"/>
            </a:endParaRPr>
          </a:p>
        </p:txBody>
      </p:sp>
      <p:pic>
        <p:nvPicPr>
          <p:cNvPr id="135" name="Google Shape;135;p27"/>
          <p:cNvPicPr preferRelativeResize="0"/>
          <p:nvPr/>
        </p:nvPicPr>
        <p:blipFill>
          <a:blip r:embed="rId3">
            <a:alphaModFix/>
          </a:blip>
          <a:stretch>
            <a:fillRect/>
          </a:stretch>
        </p:blipFill>
        <p:spPr>
          <a:xfrm>
            <a:off x="216272" y="154797"/>
            <a:ext cx="1041739" cy="431978"/>
          </a:xfrm>
          <a:prstGeom prst="rect">
            <a:avLst/>
          </a:prstGeom>
          <a:noFill/>
          <a:ln>
            <a:noFill/>
          </a:ln>
        </p:spPr>
      </p:pic>
      <p:sp>
        <p:nvSpPr>
          <p:cNvPr id="136" name="Google Shape;13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7" name="Google Shape;137;p27"/>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38" name="Google Shape;138;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Evidence (Text)</a:t>
            </a:r>
            <a:endParaRPr sz="2500">
              <a:solidFill>
                <a:schemeClr val="dk1"/>
              </a:solidFill>
              <a:latin typeface="Plus Jakarta Sans"/>
              <a:ea typeface="Plus Jakarta Sans"/>
              <a:cs typeface="Plus Jakarta Sans"/>
              <a:sym typeface="Plus Jakarta Sans"/>
            </a:endParaRPr>
          </a:p>
        </p:txBody>
      </p:sp>
      <p:sp>
        <p:nvSpPr>
          <p:cNvPr id="144" name="Google Shape;14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5" name="Google Shape;145;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7" name="Google Shape;147;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8" name="Google Shape;148;p28"/>
          <p:cNvSpPr txBox="1"/>
          <p:nvPr/>
        </p:nvSpPr>
        <p:spPr>
          <a:xfrm>
            <a:off x="1598575" y="1267300"/>
            <a:ext cx="5704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050">
                <a:solidFill>
                  <a:schemeClr val="dk1"/>
                </a:solidFill>
                <a:latin typeface="Plus Jakarta Sans"/>
                <a:ea typeface="Plus Jakarta Sans"/>
                <a:cs typeface="Plus Jakarta Sans"/>
                <a:sym typeface="Plus Jakarta Sans"/>
              </a:rPr>
              <a:t>Directions</a:t>
            </a:r>
            <a:r>
              <a:rPr lang="en" sz="1050">
                <a:solidFill>
                  <a:schemeClr val="dk1"/>
                </a:solidFill>
                <a:latin typeface="Plus Jakarta Sans"/>
                <a:ea typeface="Plus Jakarta Sans"/>
                <a:cs typeface="Plus Jakarta Sans"/>
                <a:sym typeface="Plus Jakarta Sans"/>
              </a:rPr>
              <a:t>: </a:t>
            </a:r>
            <a:r>
              <a:rPr lang="en" sz="1050">
                <a:solidFill>
                  <a:srgbClr val="1D1C1D"/>
                </a:solidFill>
                <a:highlight>
                  <a:srgbClr val="F8F8F8"/>
                </a:highlight>
                <a:latin typeface="Plus Jakarta Sans"/>
                <a:ea typeface="Plus Jakarta Sans"/>
                <a:cs typeface="Plus Jakarta Sans"/>
                <a:sym typeface="Plus Jakarta Sans"/>
              </a:rPr>
              <a:t>Identify a claim made by the text.  Provide two quotes that support the claim. Next, explain how each quote supports the claim. Then write one additional piece of evidence, not included by the author that could have been used to support the claim further.</a:t>
            </a:r>
            <a:endParaRPr sz="1050">
              <a:solidFill>
                <a:schemeClr val="dk1"/>
              </a:solidFill>
              <a:latin typeface="Plus Jakarta Sans"/>
              <a:ea typeface="Plus Jakarta Sans"/>
              <a:cs typeface="Plus Jakarta Sans"/>
              <a:sym typeface="Plus Jakarta Sans"/>
            </a:endParaRPr>
          </a:p>
        </p:txBody>
      </p:sp>
      <p:sp>
        <p:nvSpPr>
          <p:cNvPr id="149" name="Google Shape;149;p28"/>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latin typeface="Inter"/>
                <a:ea typeface="Inter"/>
                <a:cs typeface="Inter"/>
                <a:sym typeface="Inter"/>
              </a:rPr>
              <a:t>Early Human Migration</a:t>
            </a:r>
            <a:endParaRPr b="1" sz="1300">
              <a:latin typeface="Inter"/>
              <a:ea typeface="Inter"/>
              <a:cs typeface="Inter"/>
              <a:sym typeface="Inter"/>
            </a:endParaRPr>
          </a:p>
        </p:txBody>
      </p:sp>
      <p:sp>
        <p:nvSpPr>
          <p:cNvPr id="150" name="Google Shape;150;p28"/>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51" name="Google Shape;151;p28"/>
          <p:cNvPicPr preferRelativeResize="0"/>
          <p:nvPr/>
        </p:nvPicPr>
        <p:blipFill>
          <a:blip r:embed="rId5">
            <a:alphaModFix/>
          </a:blip>
          <a:stretch>
            <a:fillRect/>
          </a:stretch>
        </p:blipFill>
        <p:spPr>
          <a:xfrm>
            <a:off x="469050" y="1166938"/>
            <a:ext cx="951300" cy="951300"/>
          </a:xfrm>
          <a:prstGeom prst="rect">
            <a:avLst/>
          </a:prstGeom>
          <a:noFill/>
          <a:ln>
            <a:noFill/>
          </a:ln>
        </p:spPr>
      </p:pic>
      <p:graphicFrame>
        <p:nvGraphicFramePr>
          <p:cNvPr id="152" name="Google Shape;152;p28"/>
          <p:cNvGraphicFramePr/>
          <p:nvPr/>
        </p:nvGraphicFramePr>
        <p:xfrm>
          <a:off x="469250" y="4116400"/>
          <a:ext cx="3000000" cy="3000000"/>
        </p:xfrm>
        <a:graphic>
          <a:graphicData uri="http://schemas.openxmlformats.org/drawingml/2006/table">
            <a:tbl>
              <a:tblPr>
                <a:noFill/>
                <a:tableStyleId>{2A2F12AC-9EE4-42A2-A4BB-3C41F29CABA9}</a:tableStyleId>
              </a:tblPr>
              <a:tblGrid>
                <a:gridCol w="3417150"/>
                <a:gridCol w="3417150"/>
              </a:tblGrid>
              <a:tr h="370200">
                <a:tc>
                  <a:txBody>
                    <a:bodyPr/>
                    <a:lstStyle/>
                    <a:p>
                      <a:pPr indent="0" lvl="0" marL="0" rtl="0" algn="ctr">
                        <a:spcBef>
                          <a:spcPts val="0"/>
                        </a:spcBef>
                        <a:spcAft>
                          <a:spcPts val="0"/>
                        </a:spcAft>
                        <a:buNone/>
                      </a:pPr>
                      <a:r>
                        <a:rPr lang="en">
                          <a:latin typeface="Inter"/>
                          <a:ea typeface="Inter"/>
                          <a:cs typeface="Inter"/>
                          <a:sym typeface="Inter"/>
                        </a:rPr>
                        <a:t>Quote 1 to Support Claim</a:t>
                      </a:r>
                      <a:endParaRPr>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a:latin typeface="Inter"/>
                          <a:ea typeface="Inter"/>
                          <a:cs typeface="Inter"/>
                          <a:sym typeface="Inter"/>
                        </a:rPr>
                        <a:t>Quote 2 to Support Claim</a:t>
                      </a:r>
                      <a:endParaRPr>
                        <a:latin typeface="Inter"/>
                        <a:ea typeface="Inter"/>
                        <a:cs typeface="Inter"/>
                        <a:sym typeface="Inter"/>
                      </a:endParaRPr>
                    </a:p>
                  </a:txBody>
                  <a:tcPr marT="91425" marB="91425" marR="91425" marL="91425"/>
                </a:tc>
              </a:tr>
              <a:tr h="13105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310575">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p>
                      <a:pPr indent="0" lvl="0" marL="0" rtl="0" algn="l">
                        <a:spcBef>
                          <a:spcPts val="0"/>
                        </a:spcBef>
                        <a:spcAft>
                          <a:spcPts val="0"/>
                        </a:spcAft>
                        <a:buNone/>
                      </a:pPr>
                      <a:r>
                        <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53" name="Google Shape;153;p28"/>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4" name="Google Shape;154;p28"/>
          <p:cNvSpPr txBox="1"/>
          <p:nvPr/>
        </p:nvSpPr>
        <p:spPr>
          <a:xfrm>
            <a:off x="469050" y="7460100"/>
            <a:ext cx="6834300" cy="1792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rPr i="1" lang="en" sz="1200">
                <a:solidFill>
                  <a:schemeClr val="dk1"/>
                </a:solidFill>
                <a:latin typeface="Inter"/>
                <a:ea typeface="Inter"/>
                <a:cs typeface="Inter"/>
                <a:sym typeface="Inter"/>
              </a:rPr>
              <a:t>(Hint: Think back to the previous lesson)</a:t>
            </a:r>
            <a:endParaRPr i="1"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pic>
        <p:nvPicPr>
          <p:cNvPr id="159" name="Google Shape;159;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0" name="Google Shape;160;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1" name="Google Shape;161;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2" name="Google Shape;162;p29"/>
          <p:cNvSpPr txBox="1"/>
          <p:nvPr/>
        </p:nvSpPr>
        <p:spPr>
          <a:xfrm>
            <a:off x="0" y="0"/>
            <a:ext cx="7772400" cy="922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Origins of Humanity</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2</a:t>
            </a:r>
            <a:endParaRPr sz="1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p:txBody>
      </p:sp>
      <p:pic>
        <p:nvPicPr>
          <p:cNvPr id="163" name="Google Shape;163;p29"/>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64" name="Google Shape;164;p29"/>
          <p:cNvSpPr txBox="1"/>
          <p:nvPr/>
        </p:nvSpPr>
        <p:spPr>
          <a:xfrm>
            <a:off x="730950" y="14193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Why did early humans begin to migrate out of Africa?</a:t>
            </a:r>
            <a:endParaRPr i="1" sz="1700">
              <a:latin typeface="Inter"/>
              <a:ea typeface="Inter"/>
              <a:cs typeface="Inter"/>
              <a:sym typeface="Inter"/>
            </a:endParaRPr>
          </a:p>
        </p:txBody>
      </p:sp>
      <p:sp>
        <p:nvSpPr>
          <p:cNvPr id="165" name="Google Shape;165;p29"/>
          <p:cNvSpPr txBox="1"/>
          <p:nvPr/>
        </p:nvSpPr>
        <p:spPr>
          <a:xfrm>
            <a:off x="349644" y="999001"/>
            <a:ext cx="70731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66" name="Google Shape;166;p29"/>
          <p:cNvSpPr txBox="1"/>
          <p:nvPr/>
        </p:nvSpPr>
        <p:spPr>
          <a:xfrm>
            <a:off x="551450" y="2687877"/>
            <a:ext cx="68535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latin typeface="Halant"/>
                <a:ea typeface="Halant"/>
                <a:cs typeface="Halant"/>
                <a:sym typeface="Halant"/>
              </a:rPr>
              <a:t>Write one word that explains what caused early humans to migrate out of Africa. Then, explain why you chose that word in 2-3 sentences.</a:t>
            </a:r>
            <a:endParaRPr u="sng">
              <a:solidFill>
                <a:srgbClr val="000000"/>
              </a:solidFill>
              <a:latin typeface="Halant"/>
              <a:ea typeface="Halant"/>
              <a:cs typeface="Halant"/>
              <a:sym typeface="Halant"/>
            </a:endParaRPr>
          </a:p>
        </p:txBody>
      </p:sp>
      <p:sp>
        <p:nvSpPr>
          <p:cNvPr id="167" name="Google Shape;167;p29"/>
          <p:cNvSpPr txBox="1"/>
          <p:nvPr/>
        </p:nvSpPr>
        <p:spPr>
          <a:xfrm>
            <a:off x="557000" y="3495050"/>
            <a:ext cx="6696900" cy="18852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latin typeface="Inter"/>
                <a:ea typeface="Inter"/>
                <a:cs typeface="Inter"/>
                <a:sym typeface="Inter"/>
              </a:rPr>
              <a:t>Word:</a:t>
            </a:r>
            <a:endParaRPr b="1" sz="2400">
              <a:solidFill>
                <a:srgbClr val="000000"/>
              </a:solidFill>
              <a:latin typeface="Inter"/>
              <a:ea typeface="Inter"/>
              <a:cs typeface="Inter"/>
              <a:sym typeface="Inter"/>
            </a:endParaRPr>
          </a:p>
        </p:txBody>
      </p:sp>
      <p:sp>
        <p:nvSpPr>
          <p:cNvPr id="168" name="Google Shape;168;p29"/>
          <p:cNvSpPr txBox="1"/>
          <p:nvPr/>
        </p:nvSpPr>
        <p:spPr>
          <a:xfrm>
            <a:off x="557000" y="5727625"/>
            <a:ext cx="6696900" cy="5628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latin typeface="Inter"/>
                <a:ea typeface="Inter"/>
                <a:cs typeface="Inter"/>
                <a:sym typeface="Inter"/>
              </a:rPr>
              <a:t>Explanation:</a:t>
            </a:r>
            <a:endParaRPr b="1" sz="2400">
              <a:solidFill>
                <a:srgbClr val="000000"/>
              </a:solidFill>
              <a:latin typeface="Inter"/>
              <a:ea typeface="Inter"/>
              <a:cs typeface="Inter"/>
              <a:sym typeface="Inter"/>
            </a:endParaRPr>
          </a:p>
        </p:txBody>
      </p:sp>
      <p:sp>
        <p:nvSpPr>
          <p:cNvPr id="169" name="Google Shape;169;p29"/>
          <p:cNvSpPr txBox="1"/>
          <p:nvPr/>
        </p:nvSpPr>
        <p:spPr>
          <a:xfrm>
            <a:off x="594775" y="6458250"/>
            <a:ext cx="6659100" cy="285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900">
                <a:solidFill>
                  <a:srgbClr val="595959"/>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9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